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7"/>
  </p:notesMasterIdLst>
  <p:handoutMasterIdLst>
    <p:handoutMasterId r:id="rId6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20" r:id="rId62"/>
    <p:sldId id="316" r:id="rId63"/>
    <p:sldId id="319" r:id="rId64"/>
    <p:sldId id="318" r:id="rId65"/>
    <p:sldId id="317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1732"/>
    <a:srgbClr val="94C893"/>
    <a:srgbClr val="000000"/>
    <a:srgbClr val="8E1731"/>
    <a:srgbClr val="D8E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52"/>
    <p:restoredTop sz="79723" autoAdjust="0"/>
  </p:normalViewPr>
  <p:slideViewPr>
    <p:cSldViewPr snapToGrid="0" snapToObjects="1">
      <p:cViewPr varScale="1">
        <p:scale>
          <a:sx n="92" d="100"/>
          <a:sy n="92" d="100"/>
        </p:scale>
        <p:origin x="104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006"/>
    </p:cViewPr>
  </p:sorterViewPr>
  <p:notesViewPr>
    <p:cSldViewPr snapToGrid="0" snapToObjects="1">
      <p:cViewPr varScale="1">
        <p:scale>
          <a:sx n="59" d="100"/>
          <a:sy n="59" d="100"/>
        </p:scale>
        <p:origin x="30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344578-60AC-4A6D-B1BD-502448FCBD98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197879-9983-4A50-8BBB-AACA6A0BA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56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DAE503-7676-4EC6-B874-36E81FA60754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E564-949A-48B8-AA9F-46F0C0AE8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33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Excel or other spreadsheet plots </a:t>
            </a:r>
          </a:p>
          <a:p>
            <a:pPr lvl="1"/>
            <a:r>
              <a:rPr lang="en-US" dirty="0" smtClean="0"/>
              <a:t>PROs: point and click --&gt; user/beginner friendly, many type &amp; design options, little initial investment</a:t>
            </a:r>
          </a:p>
          <a:p>
            <a:pPr lvl="1"/>
            <a:r>
              <a:rPr lang="en-US" dirty="0" smtClean="0"/>
              <a:t>CONs: reproducibility is challenging (or changing) making similar plots takes many point &amp; click, statistical analysis limited</a:t>
            </a:r>
          </a:p>
          <a:p>
            <a:r>
              <a:rPr lang="en-US" dirty="0" smtClean="0"/>
              <a:t>Programming language; e.g. Python, R, MATLAB </a:t>
            </a:r>
          </a:p>
          <a:p>
            <a:pPr lvl="1"/>
            <a:r>
              <a:rPr lang="en-US" dirty="0" smtClean="0"/>
              <a:t>PROs: scripts reproducible, wide range of statistical analysis available for plots, can manipulate/control almost any aspect of a plot</a:t>
            </a:r>
          </a:p>
          <a:p>
            <a:pPr lvl="1"/>
            <a:r>
              <a:rPr lang="en-US" dirty="0" smtClean="0"/>
              <a:t>CONs: large time-investment to get started if you don't know the language</a:t>
            </a:r>
          </a:p>
          <a:p>
            <a:r>
              <a:rPr lang="en-US" dirty="0" smtClean="0"/>
              <a:t>Tableau </a:t>
            </a:r>
          </a:p>
          <a:p>
            <a:pPr lvl="1"/>
            <a:r>
              <a:rPr lang="en-US" dirty="0" smtClean="0"/>
              <a:t>PROs: so much pretty, free version</a:t>
            </a:r>
          </a:p>
          <a:p>
            <a:pPr lvl="1"/>
            <a:r>
              <a:rPr lang="en-US" dirty="0" smtClean="0"/>
              <a:t>CONs: pay version needed for privacy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4E564-949A-48B8-AA9F-46F0C0AE8F0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405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those who didn’t bring a device,</a:t>
            </a:r>
            <a:r>
              <a:rPr lang="en-US" baseline="0" dirty="0" smtClean="0"/>
              <a:t> offer to email them via </a:t>
            </a:r>
            <a:r>
              <a:rPr lang="en-US" baseline="0" dirty="0" err="1" smtClean="0"/>
              <a:t>EventBrite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6B546-8556-4315-96DD-942723B5899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53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D8DCE4-D4F7-854A-B801-F15592AD8B78}"/>
              </a:ext>
            </a:extLst>
          </p:cNvPr>
          <p:cNvSpPr/>
          <p:nvPr userDrawn="1"/>
        </p:nvSpPr>
        <p:spPr>
          <a:xfrm>
            <a:off x="1" y="0"/>
            <a:ext cx="12192000" cy="4824408"/>
          </a:xfrm>
          <a:prstGeom prst="rect">
            <a:avLst/>
          </a:prstGeom>
          <a:solidFill>
            <a:srgbClr val="8E1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6D5C46-8606-6741-A626-70DBEDBBFC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6873" y="-674190"/>
            <a:ext cx="12189942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28C47BE-2160-CF40-A89F-A2AB215A4F2F}"/>
              </a:ext>
            </a:extLst>
          </p:cNvPr>
          <p:cNvSpPr/>
          <p:nvPr userDrawn="1"/>
        </p:nvSpPr>
        <p:spPr>
          <a:xfrm>
            <a:off x="0" y="4865287"/>
            <a:ext cx="12192000" cy="102497"/>
          </a:xfrm>
          <a:prstGeom prst="rect">
            <a:avLst/>
          </a:prstGeom>
          <a:solidFill>
            <a:srgbClr val="8E1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7EA93-6938-7F41-8A81-60D79FEE30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0333" y="5102485"/>
            <a:ext cx="1235529" cy="618798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8E1731"/>
                </a:solidFill>
              </a:defRPr>
            </a:lvl1pPr>
          </a:lstStyle>
          <a:p>
            <a:r>
              <a:rPr lang="en-US" dirty="0"/>
              <a:t>Title</a:t>
            </a:r>
            <a:br>
              <a:rPr lang="en-US" dirty="0"/>
            </a:b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CE888A2-E09A-084A-8D26-A0930C0815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24074" y="5666797"/>
            <a:ext cx="2868045" cy="571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 dirty="0"/>
              <a:t>Sub Head Title</a:t>
            </a:r>
          </a:p>
        </p:txBody>
      </p:sp>
    </p:spTree>
    <p:extLst>
      <p:ext uri="{BB962C8B-B14F-4D97-AF65-F5344CB8AC3E}">
        <p14:creationId xmlns:p14="http://schemas.microsoft.com/office/powerpoint/2010/main" val="269110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Text Placeholder 2">
            <a:extLst>
              <a:ext uri="{FF2B5EF4-FFF2-40B4-BE49-F238E27FC236}">
                <a16:creationId xmlns:a16="http://schemas.microsoft.com/office/drawing/2014/main" id="{A1E63992-3678-4440-AC42-4DA11D3FBD4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600201"/>
            <a:ext cx="10972800" cy="415980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32">
            <a:extLst>
              <a:ext uri="{FF2B5EF4-FFF2-40B4-BE49-F238E27FC236}">
                <a16:creationId xmlns:a16="http://schemas.microsoft.com/office/drawing/2014/main" id="{99EAABD5-A2BE-4C45-ADAD-C05B74CA4F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AAB0CA-5B98-4C42-98D9-2D3A354B3B9D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7914A7B-A442-5043-BB9D-3CD963C42E3F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BA6BC723-8099-ED43-B0F0-E4FC981BD51C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2EC75C5A-889A-F444-B654-D78203924767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 Diagonal Corner Rectangle 17">
                <a:extLst>
                  <a:ext uri="{FF2B5EF4-FFF2-40B4-BE49-F238E27FC236}">
                    <a16:creationId xmlns:a16="http://schemas.microsoft.com/office/drawing/2014/main" id="{4FA9DE38-4414-DE47-B178-AFBA0370262E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62D7010-42CD-0046-98BE-A98FAE62D111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52FBCA-23ED-0D49-9E03-E3C66D176FDC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847BDCB-8841-4E47-9085-58397A220DC0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29CAAB8B-26C9-C943-A950-BA9E40F83300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0A3250A1-1D86-2F46-92D6-881AE7D93D9E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 Diagonal Corner Rectangle 23">
                <a:extLst>
                  <a:ext uri="{FF2B5EF4-FFF2-40B4-BE49-F238E27FC236}">
                    <a16:creationId xmlns:a16="http://schemas.microsoft.com/office/drawing/2014/main" id="{1D819073-1129-0C46-8830-CAC821999C0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6D7932E-CA18-CA46-8A0A-DD42D6C2C29C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9250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ertical Title 1">
            <a:extLst>
              <a:ext uri="{FF2B5EF4-FFF2-40B4-BE49-F238E27FC236}">
                <a16:creationId xmlns:a16="http://schemas.microsoft.com/office/drawing/2014/main" id="{4945D1F3-6DA7-944D-8F98-EBE1BD9F8916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839200" y="274649"/>
            <a:ext cx="2743200" cy="5470963"/>
          </a:xfrm>
          <a:prstGeom prst="rect">
            <a:avLst/>
          </a:prstGeom>
        </p:spPr>
        <p:txBody>
          <a:bodyPr vert="eaVert" anchor="ctr"/>
          <a:lstStyle>
            <a:lvl1pPr algn="ctr">
              <a:defRPr sz="3600" b="1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6" name="Vertical Text Placeholder 2">
            <a:extLst>
              <a:ext uri="{FF2B5EF4-FFF2-40B4-BE49-F238E27FC236}">
                <a16:creationId xmlns:a16="http://schemas.microsoft.com/office/drawing/2014/main" id="{60726F8C-00A6-2849-B537-77354CFD139E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488272" y="274639"/>
            <a:ext cx="8147728" cy="547984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807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4220B2-C771-AE4F-8FE7-EB11078544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013"/>
          <a:stretch/>
        </p:blipFill>
        <p:spPr>
          <a:xfrm>
            <a:off x="0" y="-1"/>
            <a:ext cx="12192000" cy="599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42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C8F5E46-07F9-DB42-81C2-3FECCFDD7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32">
            <a:extLst>
              <a:ext uri="{FF2B5EF4-FFF2-40B4-BE49-F238E27FC236}">
                <a16:creationId xmlns:a16="http://schemas.microsoft.com/office/drawing/2014/main" id="{C3003C1E-896F-1648-9F73-CBBDC3A58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8F3EB3-EF9B-A440-9832-A1BB2ADC4904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E161901-976D-5E4C-8EDD-A69224CE8BAC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3" name="Round Diagonal Corner Rectangle 12">
                <a:extLst>
                  <a:ext uri="{FF2B5EF4-FFF2-40B4-BE49-F238E27FC236}">
                    <a16:creationId xmlns:a16="http://schemas.microsoft.com/office/drawing/2014/main" id="{9DA2D972-B16A-7C49-A334-68657373855B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ound Diagonal Corner Rectangle 13">
                <a:extLst>
                  <a:ext uri="{FF2B5EF4-FFF2-40B4-BE49-F238E27FC236}">
                    <a16:creationId xmlns:a16="http://schemas.microsoft.com/office/drawing/2014/main" id="{7D9F0ADE-2ADC-2E48-86F9-42C5D3BC2189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4F2BBAC9-ABFA-EB41-91B3-1B1A520842A1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EFAD7B-FD4C-3A47-A7A1-A848B53351D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EF07A1-4BD8-6244-B400-B5B1F5A8EF9E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724DBB-0E25-8A46-800A-863F2CBCC4B5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BC9A81C-D9DC-734D-A2CC-C86D085044D9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4FC26E3F-79CA-2948-A5E2-D0D339A1D5C8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FE95BC62-B0BA-0644-9423-E377CE796AD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0F62647-526E-844D-872A-10B47AD363C7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5566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337E16B-11F9-6546-B5F6-70BABE1AB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84" y="4406911"/>
            <a:ext cx="10363200" cy="136207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600" b="1" cap="all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46F90AA-DA2A-5C43-BA38-54DFC74F5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5pPr>
            <a:lvl6pPr marL="1714414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6pPr>
            <a:lvl7pPr marL="2057298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8pPr>
            <a:lvl9pPr marL="274306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931753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F43EEB6-89B0-834D-BF97-E4A9B625C9D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64062" y="1600201"/>
            <a:ext cx="5384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53049F9-4598-FF4D-BA84-F66C4EB7B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48400" y="1600201"/>
            <a:ext cx="53340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itle 32">
            <a:extLst>
              <a:ext uri="{FF2B5EF4-FFF2-40B4-BE49-F238E27FC236}">
                <a16:creationId xmlns:a16="http://schemas.microsoft.com/office/drawing/2014/main" id="{60E634AB-BC03-6447-9FC7-2ED4A3CC47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B24D15-87C4-4746-A2B4-54C0E01F47EF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8A57BC3-457D-6047-BA50-517265ADABE1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B6053FB0-9E38-1547-8128-C747FA173625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ound Diagonal Corner Rectangle 19">
                <a:extLst>
                  <a:ext uri="{FF2B5EF4-FFF2-40B4-BE49-F238E27FC236}">
                    <a16:creationId xmlns:a16="http://schemas.microsoft.com/office/drawing/2014/main" id="{E9AAD96A-8E3A-1948-9A4E-5DD957FEFD2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5AF33F87-5ECD-F944-9EBF-85F6631ED657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56A71B-D49B-144E-9313-8AE3BBB5C292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032AEF-8BBB-6D40-B2D4-EB9FFFF5B2EC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26CE490-125F-9048-813F-178BE8E179F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5" name="Round Diagonal Corner Rectangle 24">
                <a:extLst>
                  <a:ext uri="{FF2B5EF4-FFF2-40B4-BE49-F238E27FC236}">
                    <a16:creationId xmlns:a16="http://schemas.microsoft.com/office/drawing/2014/main" id="{5ED419BB-9B74-7941-AC6A-ADF425BE35B4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ound Diagonal Corner Rectangle 25">
                <a:extLst>
                  <a:ext uri="{FF2B5EF4-FFF2-40B4-BE49-F238E27FC236}">
                    <a16:creationId xmlns:a16="http://schemas.microsoft.com/office/drawing/2014/main" id="{1454FFEE-4148-5E4D-8D6D-848E2081CF8A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B18CE487-85A5-9040-BF6D-01DC3956A7E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0E96D9-FF2B-F846-A6EA-3CE4CBC40D1F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5875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52395DC-C0AE-DF49-85D2-A28C7C41E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94BF3C8-8610-584B-AAA9-8893AB7D03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E64896E-2AF1-F448-92A3-853AE07FEBF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09600" y="2208741"/>
            <a:ext cx="5386917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517C657-E305-2D43-978C-537FCD037E7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94436" y="2208741"/>
            <a:ext cx="5387971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itle 32">
            <a:extLst>
              <a:ext uri="{FF2B5EF4-FFF2-40B4-BE49-F238E27FC236}">
                <a16:creationId xmlns:a16="http://schemas.microsoft.com/office/drawing/2014/main" id="{53E3DB66-25D7-BD44-A1C3-6B8C17D6C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ECD406-DFBA-3B4F-A57D-4325A2177EBC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E752EA-FA99-7A43-8CA4-7519B5BA8AF9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64B5EE01-A6E7-954A-A8D2-4A3868953FF6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FE2900F7-DA15-0C4F-A1BA-701C0D6C3080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75019066-163A-A144-8BB3-440C4A1358E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5E1B4-53C2-3648-96FC-F49194602B9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0B7E670-8956-D047-9700-DB410D2390DF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0150FD8-811E-DE46-9EC2-056855D972D6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E8A80DCB-24D5-2945-8728-51AECA9F9C6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ound Diagonal Corner Rectangle 27">
                <a:extLst>
                  <a:ext uri="{FF2B5EF4-FFF2-40B4-BE49-F238E27FC236}">
                    <a16:creationId xmlns:a16="http://schemas.microsoft.com/office/drawing/2014/main" id="{AC5A86DD-33DC-234F-9E39-963FEA3290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 Diagonal Corner Rectangle 28">
                <a:extLst>
                  <a:ext uri="{FF2B5EF4-FFF2-40B4-BE49-F238E27FC236}">
                    <a16:creationId xmlns:a16="http://schemas.microsoft.com/office/drawing/2014/main" id="{23006AD9-A904-FD44-A40F-739D0064373B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708B6D6-287E-9E4B-B1BC-FC1846C18C7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2872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2">
            <a:extLst>
              <a:ext uri="{FF2B5EF4-FFF2-40B4-BE49-F238E27FC236}">
                <a16:creationId xmlns:a16="http://schemas.microsoft.com/office/drawing/2014/main" id="{0089BF0D-90E8-0644-B68A-54651CFF1D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2EBB74-7ECC-4E4B-AB18-0D9009247AF5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8C13478-BE83-CD40-9562-215DC6CC117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0E22A286-31C7-C644-A4E9-55205188B25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5D4AD4DD-DAA2-1A41-A966-26324061CA8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EFA87F12-CCE3-E140-B8AD-A2ABA7036ED0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3D35C4-1A47-944F-B41F-DABB6E25D42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C1B21ED-3EC1-4B43-9254-8B3887A4344D}"/>
              </a:ext>
            </a:extLst>
          </p:cNvPr>
          <p:cNvGrpSpPr/>
          <p:nvPr userDrawn="1"/>
        </p:nvGrpSpPr>
        <p:grpSpPr>
          <a:xfrm>
            <a:off x="0" y="65134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AB4B1A-EF07-774F-A85F-CBBA5F43E2A7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F5CF3FE-6C97-6045-9AA9-65DD11DE96B7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D6B96F73-A486-DE4B-B698-1D885CF567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E61192A4-05B1-C349-8939-F3AE373B649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ABF3DCA-FE0A-F646-B5C3-4AA0EA54AC40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157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4333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91B840E-5053-784E-BB17-EDE2DA1F4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1589037"/>
            <a:ext cx="4526400" cy="41349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522A3B6-DB20-8945-AFE9-192B72B02B9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51170" y="648170"/>
            <a:ext cx="6360000" cy="5115691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32">
            <a:extLst>
              <a:ext uri="{FF2B5EF4-FFF2-40B4-BE49-F238E27FC236}">
                <a16:creationId xmlns:a16="http://schemas.microsoft.com/office/drawing/2014/main" id="{E11F9DAF-F188-BB47-A163-E562D104D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3965741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CF574B-C933-E841-AF5B-311045DB39BE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37C562C-E9FF-804F-AC2C-5E42FBFCFDEE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E981BEF-CE55-464A-8D36-902EA4CB7AF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87B81E55-7C50-9442-BF22-FD96A12C12A6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953601EC-E644-5E4F-AD83-8D754030E028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A93746B-7680-034F-B4E8-93209A7B676B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1658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86AE9DD-7A3E-9C4D-B1FB-A15437397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9717" y="4579200"/>
            <a:ext cx="7315200" cy="5760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lang="en-US" sz="3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26FFF07-DD61-A44C-B8FC-07402D4922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389717" y="612786"/>
            <a:ext cx="7315200" cy="3815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7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4" indent="0">
              <a:buNone/>
              <a:defRPr sz="1500"/>
            </a:lvl6pPr>
            <a:lvl7pPr marL="2057298" indent="0">
              <a:buNone/>
              <a:defRPr sz="1500"/>
            </a:lvl7pPr>
            <a:lvl8pPr marL="2400180" indent="0">
              <a:buNone/>
              <a:defRPr sz="1500"/>
            </a:lvl8pPr>
            <a:lvl9pPr marL="274306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A3F1D29-D57F-A740-8200-A739224EA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89717" y="5155200"/>
            <a:ext cx="7315200" cy="48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812386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1BFACB5-E228-5348-AAB6-2EF9FB68EA87}"/>
              </a:ext>
            </a:extLst>
          </p:cNvPr>
          <p:cNvSpPr txBox="1"/>
          <p:nvPr userDrawn="1"/>
        </p:nvSpPr>
        <p:spPr>
          <a:xfrm>
            <a:off x="7804906" y="6232832"/>
            <a:ext cx="4185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Intellectual</a:t>
            </a:r>
            <a:r>
              <a:rPr lang="en-US" sz="1600" b="1" dirty="0">
                <a:solidFill>
                  <a:srgbClr val="8E1731"/>
                </a:solidFill>
                <a:latin typeface="Helvetica" pitchFamily="2" charset="0"/>
              </a:rPr>
              <a:t> Crossroads of the University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8C6D75E-6122-DB41-913C-4D388A5F619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251472" y="6028325"/>
            <a:ext cx="2990273" cy="74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2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1" r:id="rId3"/>
    <p:sldLayoutId id="2147483663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3" r:id="rId11"/>
    <p:sldLayoutId id="214748367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carpentries" TargetMode="External"/><Relationship Id="rId2" Type="http://schemas.openxmlformats.org/officeDocument/2006/relationships/hyperlink" Target="https://libraries.ou.edu/events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libraries.ou.edu/davis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318C8198-7484-4040-9D03-425448E3ED98}"/>
              </a:ext>
            </a:extLst>
          </p:cNvPr>
          <p:cNvSpPr txBox="1">
            <a:spLocks/>
          </p:cNvSpPr>
          <p:nvPr/>
        </p:nvSpPr>
        <p:spPr>
          <a:xfrm>
            <a:off x="0" y="2715552"/>
            <a:ext cx="12192000" cy="562544"/>
          </a:xfrm>
          <a:prstGeom prst="rect">
            <a:avLst/>
          </a:prstGeom>
          <a:effectLst>
            <a:outerShdw blurRad="63500" sx="111000" sy="111000" algn="ctr" rotWithShape="0">
              <a:schemeClr val="accent1">
                <a:lumMod val="50000"/>
                <a:alpha val="40000"/>
              </a:scheme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/>
                </a:solidFill>
              </a:rPr>
              <a:t>Data-driven visualizations and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choosing your tools for them!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993" y="4797468"/>
            <a:ext cx="105343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We’ll be doing group activities – 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please sit with at least one other person!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948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5114795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Step 1: how many data points do you have?</a:t>
            </a:r>
          </a:p>
          <a:p>
            <a:endParaRPr lang="en-US" dirty="0"/>
          </a:p>
          <a:p>
            <a:r>
              <a:rPr lang="en-US" dirty="0" smtClean="0"/>
              <a:t>53,940 rows</a:t>
            </a:r>
          </a:p>
          <a:p>
            <a:r>
              <a:rPr lang="en-US" dirty="0" smtClean="0"/>
              <a:t>“More than a few”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Another example with a larger dataset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474" y="1486822"/>
            <a:ext cx="5498926" cy="811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82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5114795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How many variables do you have?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Another example with a larger dataset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474" y="1486822"/>
            <a:ext cx="5498926" cy="811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26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037523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How many variables do</a:t>
            </a:r>
            <a:br>
              <a:rPr lang="en-US" dirty="0" smtClean="0"/>
            </a:br>
            <a:r>
              <a:rPr lang="en-US" dirty="0" smtClean="0"/>
              <a:t>you have?</a:t>
            </a:r>
          </a:p>
          <a:p>
            <a:r>
              <a:rPr lang="en-US" dirty="0" smtClean="0"/>
              <a:t>4 </a:t>
            </a:r>
            <a:r>
              <a:rPr lang="en-US" dirty="0"/>
              <a:t>columns/variables</a:t>
            </a:r>
          </a:p>
          <a:p>
            <a:pPr lvl="1"/>
            <a:r>
              <a:rPr lang="en-US" dirty="0"/>
              <a:t>Two </a:t>
            </a:r>
            <a:r>
              <a:rPr lang="en-US" dirty="0" smtClean="0"/>
              <a:t>numeric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wo categorical</a:t>
            </a:r>
            <a:endParaRPr lang="en-US" dirty="0"/>
          </a:p>
          <a:p>
            <a:r>
              <a:rPr lang="en-US" dirty="0" smtClean="0"/>
              <a:t>Which we are going to </a:t>
            </a:r>
            <a:br>
              <a:rPr lang="en-US" dirty="0" smtClean="0"/>
            </a:br>
            <a:r>
              <a:rPr lang="en-US" dirty="0" smtClean="0"/>
              <a:t>use depends on our </a:t>
            </a:r>
            <a:br>
              <a:rPr lang="en-US" dirty="0" smtClean="0"/>
            </a:br>
            <a:r>
              <a:rPr lang="en-US" dirty="0" smtClean="0"/>
              <a:t>question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Another example with a larger dataset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474" y="1486822"/>
            <a:ext cx="5498926" cy="811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25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4889326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Let’s start with our two numeric variables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Another example with a larger dataset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474" y="1486822"/>
            <a:ext cx="5498926" cy="8114461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273457" y="1217957"/>
            <a:ext cx="3784600" cy="1193238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81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1" y="1600201"/>
            <a:ext cx="5716044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Let’s start with our two numeric variables</a:t>
            </a:r>
          </a:p>
          <a:p>
            <a:r>
              <a:rPr lang="en-US" dirty="0" smtClean="0"/>
              <a:t>Are your data currently raw or summaries?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Another example with a larger dataset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474" y="1486822"/>
            <a:ext cx="5498926" cy="811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388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1" y="1600201"/>
            <a:ext cx="5716044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Let’s start with our two numeric variables</a:t>
            </a:r>
          </a:p>
          <a:p>
            <a:r>
              <a:rPr lang="en-US" dirty="0" smtClean="0"/>
              <a:t>Are your data currently raw or summaries?</a:t>
            </a:r>
          </a:p>
          <a:p>
            <a:r>
              <a:rPr lang="en-US" dirty="0"/>
              <a:t>Is your </a:t>
            </a:r>
            <a:r>
              <a:rPr lang="en-US" dirty="0" smtClean="0"/>
              <a:t>x / predictor / independent </a:t>
            </a:r>
            <a:r>
              <a:rPr lang="en-US" dirty="0"/>
              <a:t>variable numeric or categorical?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Another example with a larger dataset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474" y="1486822"/>
            <a:ext cx="5498926" cy="811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48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1" y="1600201"/>
            <a:ext cx="5716044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Let’s start with our two numeric variables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Are your data currently raw or summaries?</a:t>
            </a:r>
          </a:p>
          <a:p>
            <a:r>
              <a:rPr lang="en-US" dirty="0">
                <a:solidFill>
                  <a:schemeClr val="bg2"/>
                </a:solidFill>
              </a:rPr>
              <a:t>Is your </a:t>
            </a:r>
            <a:r>
              <a:rPr lang="en-US" dirty="0" smtClean="0">
                <a:solidFill>
                  <a:schemeClr val="bg2"/>
                </a:solidFill>
              </a:rPr>
              <a:t>x / predictor / independent </a:t>
            </a:r>
            <a:r>
              <a:rPr lang="en-US" dirty="0">
                <a:solidFill>
                  <a:schemeClr val="bg2"/>
                </a:solidFill>
              </a:rPr>
              <a:t>variable numeric or categorical</a:t>
            </a:r>
            <a:r>
              <a:rPr lang="en-US" dirty="0" smtClean="0">
                <a:solidFill>
                  <a:schemeClr val="bg2"/>
                </a:solidFill>
              </a:rPr>
              <a:t>?</a:t>
            </a:r>
          </a:p>
          <a:p>
            <a:r>
              <a:rPr lang="en-US" dirty="0"/>
              <a:t>Make a scatterplot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Another example with a larger dataset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431" y="1342871"/>
            <a:ext cx="5554249" cy="472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02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373" y="3271397"/>
            <a:ext cx="11699402" cy="9008268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Go back to “variables 3+ are”</a:t>
            </a:r>
          </a:p>
          <a:p>
            <a:pPr marL="0" indent="0">
              <a:buNone/>
            </a:pPr>
            <a:r>
              <a:rPr lang="en-US" dirty="0" smtClean="0"/>
              <a:t>(just right of step 1)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if our question includes the groups?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7946375" y="2114771"/>
            <a:ext cx="511825" cy="1321266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378700" y="3436037"/>
            <a:ext cx="977900" cy="945463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781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Variables 3+ are…</a:t>
            </a:r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about our grouping variables?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242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373" y="3271397"/>
            <a:ext cx="11699402" cy="9008268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Variables 3+ are…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if our question includes the groups?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8292230" y="2647325"/>
            <a:ext cx="511825" cy="1321266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6840080" y="4098312"/>
            <a:ext cx="1840457" cy="711373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028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maximize </a:t>
            </a:r>
            <a:r>
              <a:rPr lang="en-US" dirty="0"/>
              <a:t>data portrayed to a </a:t>
            </a:r>
            <a:r>
              <a:rPr lang="en-US" dirty="0" smtClean="0"/>
              <a:t>reader with clarity</a:t>
            </a:r>
          </a:p>
          <a:p>
            <a:r>
              <a:rPr lang="en-US" dirty="0" smtClean="0"/>
              <a:t>consider factors for choosing a visualization tool</a:t>
            </a:r>
          </a:p>
          <a:p>
            <a:r>
              <a:rPr lang="en-US" dirty="0" smtClean="0"/>
              <a:t>examine your own data for visualization improvements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Goals for today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932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373" y="3271397"/>
            <a:ext cx="11699402" cy="9008268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We know we want a scatterplot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if our question includes the groups?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0647123" y="2847314"/>
            <a:ext cx="511825" cy="1321266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8067630" y="4221271"/>
            <a:ext cx="3506420" cy="711373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21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5052164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Variables 3+ are…</a:t>
            </a:r>
          </a:p>
          <a:p>
            <a:r>
              <a:rPr lang="en-US" dirty="0" smtClean="0"/>
              <a:t>How many grouping variables?</a:t>
            </a:r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about our grouping variables?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474" y="1486822"/>
            <a:ext cx="5498926" cy="8114461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8219510" y="1183311"/>
            <a:ext cx="3784600" cy="1193238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923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5052164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Variables 3+ are…</a:t>
            </a:r>
          </a:p>
          <a:p>
            <a:r>
              <a:rPr lang="en-US" dirty="0" smtClean="0"/>
              <a:t>How many grouping variables?</a:t>
            </a:r>
          </a:p>
          <a:p>
            <a:r>
              <a:rPr lang="en-US" dirty="0" smtClean="0"/>
              <a:t>Two = “few”??</a:t>
            </a:r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about our grouping variables?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474" y="1486822"/>
            <a:ext cx="5498926" cy="8114461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8219510" y="1183311"/>
            <a:ext cx="3784600" cy="1193238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353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5052164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Variables 3+ are…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How many grouping variables?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Two = “few”??</a:t>
            </a:r>
          </a:p>
          <a:p>
            <a:r>
              <a:rPr lang="en-US" dirty="0"/>
              <a:t>Distinguish by symbols and colors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about our grouping variables?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550" y="1866814"/>
            <a:ext cx="5714286" cy="3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30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5052164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Variables 3+ are…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How many grouping variables?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Two = “few”??</a:t>
            </a:r>
          </a:p>
          <a:p>
            <a:r>
              <a:rPr lang="en-US" dirty="0">
                <a:solidFill>
                  <a:schemeClr val="bg2"/>
                </a:solidFill>
              </a:rPr>
              <a:t>Distinguish by symbols and </a:t>
            </a:r>
            <a:r>
              <a:rPr lang="en-US" dirty="0" smtClean="0">
                <a:solidFill>
                  <a:schemeClr val="bg2"/>
                </a:solidFill>
              </a:rPr>
              <a:t>colors</a:t>
            </a:r>
          </a:p>
          <a:p>
            <a:r>
              <a:rPr lang="en-US" dirty="0" smtClean="0"/>
              <a:t>Ask your colleagues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about our grouping variables?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550" y="1866814"/>
            <a:ext cx="5714286" cy="3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94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599" y="1600201"/>
            <a:ext cx="6154455" cy="4123702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Variables 3+ are…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How many grouping variables?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Two = “few”??</a:t>
            </a:r>
          </a:p>
          <a:p>
            <a:r>
              <a:rPr lang="en-US" dirty="0">
                <a:solidFill>
                  <a:schemeClr val="bg2"/>
                </a:solidFill>
              </a:rPr>
              <a:t>Distinguish by symbols and </a:t>
            </a:r>
            <a:r>
              <a:rPr lang="en-US" dirty="0" smtClean="0">
                <a:solidFill>
                  <a:schemeClr val="bg2"/>
                </a:solidFill>
              </a:rPr>
              <a:t>colors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Ask your colleagues</a:t>
            </a:r>
          </a:p>
          <a:p>
            <a:r>
              <a:rPr lang="en-US" dirty="0" smtClean="0"/>
              <a:t>Reviewer 3: “can’t read your plot”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about our grouping variables?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550" y="1866814"/>
            <a:ext cx="5714286" cy="3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236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Go back to how many grouping variables?</a:t>
            </a:r>
          </a:p>
          <a:p>
            <a:r>
              <a:rPr lang="en-US" dirty="0" smtClean="0"/>
              <a:t>“Few” vs “few to many” – let’s try the other choice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if our question includes the groups?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824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Go back to how many grouping variables?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“Few” vs “few to many” – let’s try the other choice</a:t>
            </a:r>
          </a:p>
          <a:p>
            <a:r>
              <a:rPr lang="en-US" dirty="0" smtClean="0"/>
              <a:t>Plot data in panels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if our question includes the groups?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321" y="3368503"/>
            <a:ext cx="8895238" cy="3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78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Go back to how many grouping variables?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“Few” vs “few to many” – let’s try the other choice</a:t>
            </a:r>
          </a:p>
          <a:p>
            <a:r>
              <a:rPr lang="en-US" dirty="0" smtClean="0"/>
              <a:t>Plot data in panels</a:t>
            </a:r>
          </a:p>
          <a:p>
            <a:r>
              <a:rPr lang="en-US" dirty="0" smtClean="0"/>
              <a:t>Reviewer 3: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“Not bad now”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if our question includes the groups?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321" y="3368503"/>
            <a:ext cx="8895238" cy="3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9512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We’ve chosen a visualization type based on our data structure and question</a:t>
            </a:r>
          </a:p>
          <a:p>
            <a:r>
              <a:rPr lang="en-US" dirty="0" smtClean="0"/>
              <a:t>Next, let’s make our visualization more effective in transmitting information to the viewer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1 summary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35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Work in groups of 2 or more (table as a group is good)</a:t>
            </a:r>
          </a:p>
          <a:p>
            <a:r>
              <a:rPr lang="en-US" dirty="0" smtClean="0"/>
              <a:t>Introduce yourselves with name and a boring fact about yourself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Get started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562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64062" y="1486822"/>
            <a:ext cx="5384800" cy="4763173"/>
          </a:xfrm>
        </p:spPr>
        <p:txBody>
          <a:bodyPr/>
          <a:lstStyle/>
          <a:p>
            <a:r>
              <a:rPr lang="en-US" dirty="0" smtClean="0"/>
              <a:t>Accessibility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24" y="2126293"/>
            <a:ext cx="5495238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254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64062" y="1486822"/>
            <a:ext cx="5384800" cy="4763173"/>
          </a:xfrm>
        </p:spPr>
        <p:txBody>
          <a:bodyPr/>
          <a:lstStyle/>
          <a:p>
            <a:r>
              <a:rPr lang="en-US" dirty="0" smtClean="0"/>
              <a:t>Accessibility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24" y="2126293"/>
            <a:ext cx="5495238" cy="3733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300" y="2126293"/>
            <a:ext cx="5495238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53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6" y="-116377"/>
            <a:ext cx="12213712" cy="722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32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Summaries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76" y="2252289"/>
            <a:ext cx="5228571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48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Summaries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76" y="2252289"/>
            <a:ext cx="5228571" cy="3733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747" y="2114771"/>
            <a:ext cx="5228571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466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64061" y="1600201"/>
            <a:ext cx="9970535" cy="4123702"/>
          </a:xfrm>
        </p:spPr>
        <p:txBody>
          <a:bodyPr/>
          <a:lstStyle/>
          <a:p>
            <a:r>
              <a:rPr lang="en-US" dirty="0" smtClean="0"/>
              <a:t>Data/ink ratio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75" y="2227351"/>
            <a:ext cx="5228571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3506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64061" y="1600201"/>
            <a:ext cx="9970535" cy="4123702"/>
          </a:xfrm>
        </p:spPr>
        <p:txBody>
          <a:bodyPr/>
          <a:lstStyle/>
          <a:p>
            <a:r>
              <a:rPr lang="en-US" dirty="0" smtClean="0"/>
              <a:t>Data/ink ratio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75" y="2227351"/>
            <a:ext cx="5228571" cy="3733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914" y="2227351"/>
            <a:ext cx="5228571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143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64061" y="1600201"/>
            <a:ext cx="9970535" cy="4123702"/>
          </a:xfrm>
        </p:spPr>
        <p:txBody>
          <a:bodyPr/>
          <a:lstStyle/>
          <a:p>
            <a:r>
              <a:rPr lang="en-US" dirty="0" smtClean="0"/>
              <a:t>Data density (data/whitespace ratio)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95" y="2222478"/>
            <a:ext cx="5228571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385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64061" y="1600201"/>
            <a:ext cx="9970535" cy="4123702"/>
          </a:xfrm>
        </p:spPr>
        <p:txBody>
          <a:bodyPr/>
          <a:lstStyle/>
          <a:p>
            <a:r>
              <a:rPr lang="en-US" dirty="0" smtClean="0"/>
              <a:t>Data density (data/whitespace ratio)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95" y="2222478"/>
            <a:ext cx="5228571" cy="3733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343" y="2797902"/>
            <a:ext cx="4719805" cy="304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990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616202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is effective about this?  What is not?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944" y="2104836"/>
            <a:ext cx="6057143" cy="3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3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4588701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Match your data and hypothesis to graph type with “chart of charts”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First, choose your visualization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874" y="1864332"/>
            <a:ext cx="5179564" cy="398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771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616202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is effective about this?  What is not?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944" y="2104836"/>
            <a:ext cx="6057143" cy="38952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52970" y="2328916"/>
            <a:ext cx="44390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Effective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No related items needing connected</a:t>
            </a:r>
          </a:p>
          <a:p>
            <a:r>
              <a:rPr lang="en-US" dirty="0" smtClean="0"/>
              <a:t>Not effective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Extraneous grid lines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Unnecessary background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Low contrast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Font </a:t>
            </a:r>
            <a:r>
              <a:rPr lang="en-US" dirty="0"/>
              <a:t>sizes (presentations vs manuscripts)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624134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616202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</a:t>
            </a:r>
            <a:r>
              <a:rPr lang="en-US" b="1" dirty="0" smtClean="0">
                <a:solidFill>
                  <a:srgbClr val="8E1731"/>
                </a:solidFill>
              </a:rPr>
              <a:t>improvements can we make?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742867" y="2632835"/>
            <a:ext cx="397718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Increased data density with colors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Color contrasts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Removed grid lines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Increased font size for readability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038" y="2137857"/>
            <a:ext cx="6057143" cy="3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7482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616202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</a:t>
            </a:r>
            <a:r>
              <a:rPr lang="en-US" b="1" dirty="0" smtClean="0">
                <a:solidFill>
                  <a:srgbClr val="8E1731"/>
                </a:solidFill>
              </a:rPr>
              <a:t>else could we improve?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158389" y="1690688"/>
            <a:ext cx="401137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Grayscale colors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Increase legend 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What is clarity?  Is it ordered?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For a presentation, rotate y-axis label to horizontal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Add thousands delimiters to large numbers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038" y="2137857"/>
            <a:ext cx="6057143" cy="3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924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We’ve made our visualization more effective in transmitting information to the viewer</a:t>
            </a:r>
          </a:p>
          <a:p>
            <a:r>
              <a:rPr lang="en-US" dirty="0" smtClean="0"/>
              <a:t>Now we’ll check it for clarity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2 summary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4792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Symbols and axes proportional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58980"/>
            <a:ext cx="5133333" cy="32857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177325" y="2917767"/>
            <a:ext cx="1172095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732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Symbols and axes proportional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58980"/>
            <a:ext cx="5133333" cy="3285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933" y="2658980"/>
            <a:ext cx="5133333" cy="32857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177325" y="2917767"/>
            <a:ext cx="1172095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069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Clear labels/</a:t>
            </a:r>
            <a:r>
              <a:rPr lang="en-US" dirty="0" err="1" smtClean="0"/>
              <a:t>symbology</a:t>
            </a:r>
            <a:r>
              <a:rPr lang="en-US" dirty="0" smtClean="0"/>
              <a:t> consistent with rest of document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18" y="2761503"/>
            <a:ext cx="5133333" cy="3285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809" y="2761503"/>
            <a:ext cx="5133333" cy="3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673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Clear labels/</a:t>
            </a:r>
            <a:r>
              <a:rPr lang="en-US" dirty="0" err="1" smtClean="0"/>
              <a:t>symbology</a:t>
            </a:r>
            <a:r>
              <a:rPr lang="en-US" dirty="0" smtClean="0"/>
              <a:t> consistent with rest of document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18" y="2761503"/>
            <a:ext cx="5133333" cy="3285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809" y="2761503"/>
            <a:ext cx="5133333" cy="32857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28754" y="3187337"/>
            <a:ext cx="1410789" cy="194201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171611" y="3187337"/>
            <a:ext cx="1410789" cy="194201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1854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68" y="2515486"/>
            <a:ext cx="5133333" cy="3285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469" y="2525823"/>
            <a:ext cx="5133333" cy="3285714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Clear labels/</a:t>
            </a:r>
            <a:r>
              <a:rPr lang="en-US" dirty="0" err="1" smtClean="0"/>
              <a:t>symbology</a:t>
            </a:r>
            <a:r>
              <a:rPr lang="en-US" dirty="0" smtClean="0"/>
              <a:t> consistent with rest of document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7243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68" y="2515486"/>
            <a:ext cx="5133333" cy="3285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469" y="2525823"/>
            <a:ext cx="5133333" cy="3285714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Clear labels/</a:t>
            </a:r>
            <a:r>
              <a:rPr lang="en-US" dirty="0" err="1" smtClean="0"/>
              <a:t>symbology</a:t>
            </a:r>
            <a:r>
              <a:rPr lang="en-US" dirty="0" smtClean="0"/>
              <a:t> consistent with rest of document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921082" y="3004457"/>
            <a:ext cx="1410789" cy="194201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333495" y="3004457"/>
            <a:ext cx="1410789" cy="194201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61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4588701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Match your data and hypothesis to graph type with “chart of charts”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So, what’s your data?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125226" y="1690688"/>
          <a:ext cx="5457174" cy="3733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8587">
                  <a:extLst>
                    <a:ext uri="{9D8B030D-6E8A-4147-A177-3AD203B41FA5}">
                      <a16:colId xmlns:a16="http://schemas.microsoft.com/office/drawing/2014/main" val="1034107027"/>
                    </a:ext>
                  </a:extLst>
                </a:gridCol>
                <a:gridCol w="2728587">
                  <a:extLst>
                    <a:ext uri="{9D8B030D-6E8A-4147-A177-3AD203B41FA5}">
                      <a16:colId xmlns:a16="http://schemas.microsoft.com/office/drawing/2014/main" val="1599097950"/>
                    </a:ext>
                  </a:extLst>
                </a:gridCol>
              </a:tblGrid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Place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Population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8442078"/>
                  </a:ext>
                </a:extLst>
              </a:tr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Norman, OK, USA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122,843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0726626"/>
                  </a:ext>
                </a:extLst>
              </a:tr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Stillwater, OK, USA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49,829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9927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41828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Reduce lack of context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83126"/>
            <a:ext cx="5133333" cy="3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008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Reduce lack of context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83126"/>
            <a:ext cx="5133333" cy="3285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657886"/>
            <a:ext cx="5133333" cy="3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409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97" y="2758733"/>
            <a:ext cx="5133333" cy="32857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609600" y="1446415"/>
            <a:ext cx="10972800" cy="427748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 not change chart design partway through – can be done accidentally by having unevenly spaced numbers as categories!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4765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97" y="2758733"/>
            <a:ext cx="5133333" cy="3285714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446415"/>
            <a:ext cx="10972800" cy="4277488"/>
          </a:xfrm>
        </p:spPr>
        <p:txBody>
          <a:bodyPr/>
          <a:lstStyle/>
          <a:p>
            <a:r>
              <a:rPr lang="en-US" dirty="0"/>
              <a:t>Do not change chart design partway through – can be done accidentally by having unevenly spaced numbers as categories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954" y="2758733"/>
            <a:ext cx="5133333" cy="3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4494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Meet </a:t>
            </a:r>
            <a:r>
              <a:rPr lang="en-US" dirty="0"/>
              <a:t>your goal – what is your question or hypothesis</a:t>
            </a:r>
            <a:r>
              <a:rPr lang="en-US" dirty="0" smtClean="0"/>
              <a:t>?</a:t>
            </a:r>
          </a:p>
          <a:p>
            <a:r>
              <a:rPr lang="en-US" dirty="0" smtClean="0"/>
              <a:t>“Here we demonstrate four diets affect chicken weight divergently over time.”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947" y="3174369"/>
            <a:ext cx="5133333" cy="3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6272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Meet </a:t>
            </a:r>
            <a:r>
              <a:rPr lang="en-US" dirty="0"/>
              <a:t>your goal – what is your question or hypothesis</a:t>
            </a:r>
            <a:r>
              <a:rPr lang="en-US" dirty="0" smtClean="0"/>
              <a:t>?</a:t>
            </a:r>
          </a:p>
          <a:p>
            <a:r>
              <a:rPr lang="en-US" dirty="0" smtClean="0"/>
              <a:t>“Here we demonstrate four diets affect chicken weight divergently over time.”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009" y="3332310"/>
            <a:ext cx="5133333" cy="3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319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708" y="675829"/>
            <a:ext cx="10229977" cy="500289"/>
          </a:xfr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is </a:t>
            </a:r>
            <a:r>
              <a:rPr lang="en-US" b="1" dirty="0" smtClean="0">
                <a:solidFill>
                  <a:srgbClr val="8E1731"/>
                </a:solidFill>
              </a:rPr>
              <a:t>clear or misleading about this?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88" y="2221214"/>
            <a:ext cx="6057143" cy="3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477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708" y="675829"/>
            <a:ext cx="10229977" cy="500289"/>
          </a:xfr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is </a:t>
            </a:r>
            <a:r>
              <a:rPr lang="en-US" b="1" dirty="0" smtClean="0">
                <a:solidFill>
                  <a:srgbClr val="8E1731"/>
                </a:solidFill>
              </a:rPr>
              <a:t>clear or misleading about this?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88" y="2221214"/>
            <a:ext cx="6057143" cy="38952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407057" y="1860766"/>
            <a:ext cx="41294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Chart design consistent throughout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Units appropriate</a:t>
            </a:r>
          </a:p>
          <a:p>
            <a:endParaRPr lang="en-US" dirty="0"/>
          </a:p>
          <a:p>
            <a:r>
              <a:rPr lang="en-US" dirty="0" smtClean="0"/>
              <a:t>Potentially misleading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Symbols and axes proportional to numbers represented (problem with pie charts, area in general)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Lack of context: did not show all relevant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Clear labels (minimize abbreviations)	</a:t>
            </a:r>
          </a:p>
        </p:txBody>
      </p:sp>
    </p:spTree>
    <p:extLst>
      <p:ext uri="{BB962C8B-B14F-4D97-AF65-F5344CB8AC3E}">
        <p14:creationId xmlns:p14="http://schemas.microsoft.com/office/powerpoint/2010/main" val="33383202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708" y="675829"/>
            <a:ext cx="10229977" cy="500289"/>
          </a:xfr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improvements can we make?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416" y="2081149"/>
            <a:ext cx="6047619" cy="3895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407057" y="2490031"/>
            <a:ext cx="412941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Removed </a:t>
            </a:r>
            <a:r>
              <a:rPr lang="en-US" sz="2400" dirty="0"/>
              <a:t>area-cut relationship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Show full range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Units for y-axis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Labels not abbreviated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3354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708" y="675829"/>
            <a:ext cx="10229977" cy="500289"/>
          </a:xfr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</a:t>
            </a:r>
            <a:r>
              <a:rPr lang="en-US" b="1" dirty="0" smtClean="0">
                <a:solidFill>
                  <a:srgbClr val="8E1731"/>
                </a:solidFill>
              </a:rPr>
              <a:t>else could we improve?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416" y="2081149"/>
            <a:ext cx="6047619" cy="38952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55035" y="1615859"/>
            <a:ext cx="434365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Decide if data density in interior is acceptable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Make “fair” easier to see from a distance (darker color)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Make all points easier to see from a distance (larger size)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Consider goal – do we need all cut categories?  Do we need a summary instead?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273806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4588701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Two</a:t>
            </a:r>
          </a:p>
          <a:p>
            <a:r>
              <a:rPr lang="en-US" dirty="0" smtClean="0"/>
              <a:t>Is that “a few”?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1: how many data points?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125226" y="1690688"/>
          <a:ext cx="5457174" cy="3733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8587">
                  <a:extLst>
                    <a:ext uri="{9D8B030D-6E8A-4147-A177-3AD203B41FA5}">
                      <a16:colId xmlns:a16="http://schemas.microsoft.com/office/drawing/2014/main" val="1034107027"/>
                    </a:ext>
                  </a:extLst>
                </a:gridCol>
                <a:gridCol w="2728587">
                  <a:extLst>
                    <a:ext uri="{9D8B030D-6E8A-4147-A177-3AD203B41FA5}">
                      <a16:colId xmlns:a16="http://schemas.microsoft.com/office/drawing/2014/main" val="1599097950"/>
                    </a:ext>
                  </a:extLst>
                </a:gridCol>
              </a:tblGrid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Place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Population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8442078"/>
                  </a:ext>
                </a:extLst>
              </a:tr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Norman, OK, USA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122,843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0726626"/>
                  </a:ext>
                </a:extLst>
              </a:tr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Stillwater, OK, USA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49,829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9927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78741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We’ve made our visualization clear and effective to get our result to the viewer</a:t>
            </a:r>
          </a:p>
          <a:p>
            <a:r>
              <a:rPr lang="en-US" dirty="0" smtClean="0"/>
              <a:t>Next, let’s apply to data or a figure you’ve brought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 summary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9160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We’ve made our visualization clear and effective to get our result to the viewer</a:t>
            </a:r>
          </a:p>
          <a:p>
            <a:r>
              <a:rPr lang="en-US" dirty="0" smtClean="0"/>
              <a:t>Next, let’s apply to data or a figure you’ve brought</a:t>
            </a:r>
          </a:p>
          <a:p>
            <a:r>
              <a:rPr lang="en-US" dirty="0" smtClean="0"/>
              <a:t>Evaluate using “Chart of charts” and steps 2 and 3 on handout</a:t>
            </a:r>
          </a:p>
          <a:p>
            <a:r>
              <a:rPr lang="en-US" dirty="0" smtClean="0"/>
              <a:t>Be ready to share with group!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4: apply to our own data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2235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96191" y="1745673"/>
            <a:ext cx="9684327" cy="4379554"/>
          </a:xfrm>
        </p:spPr>
        <p:txBody>
          <a:bodyPr>
            <a:normAutofit/>
          </a:bodyPr>
          <a:lstStyle/>
          <a:p>
            <a:r>
              <a:rPr lang="en-US" dirty="0" smtClean="0"/>
              <a:t>Available </a:t>
            </a:r>
            <a:r>
              <a:rPr lang="en-US" dirty="0"/>
              <a:t>time to invest vs. </a:t>
            </a:r>
            <a:r>
              <a:rPr lang="en-US" dirty="0" smtClean="0"/>
              <a:t>benefit from its use</a:t>
            </a:r>
            <a:endParaRPr lang="en-US" dirty="0"/>
          </a:p>
          <a:p>
            <a:r>
              <a:rPr lang="en-US" dirty="0" smtClean="0"/>
              <a:t>Free now at OU?  Free later after graduating/leaving for job? </a:t>
            </a:r>
          </a:p>
          <a:p>
            <a:r>
              <a:rPr lang="en-US" dirty="0" smtClean="0"/>
              <a:t>Are </a:t>
            </a:r>
            <a:r>
              <a:rPr lang="en-US" dirty="0"/>
              <a:t>there resources available for </a:t>
            </a:r>
            <a:r>
              <a:rPr lang="en-US" dirty="0" smtClean="0"/>
              <a:t>troubleshooting?</a:t>
            </a:r>
          </a:p>
          <a:p>
            <a:r>
              <a:rPr lang="en-US" dirty="0" smtClean="0"/>
              <a:t>Does </a:t>
            </a:r>
            <a:r>
              <a:rPr lang="en-US" dirty="0"/>
              <a:t>your advisor have a preference?</a:t>
            </a:r>
          </a:p>
          <a:p>
            <a:pPr marL="0" indent="0" algn="ctr">
              <a:buNone/>
            </a:pPr>
            <a:endParaRPr lang="en-US" sz="2800" dirty="0" smtClean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3C71A-5F8A-5C4C-B19D-A92B8ED34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916826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5: choose a tool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358815" y="4912304"/>
            <a:ext cx="10964713" cy="3891391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6616910" y="1979111"/>
            <a:ext cx="4806827" cy="3778657"/>
          </a:xfrm>
          <a:prstGeom prst="rect">
            <a:avLst/>
          </a:prstGeom>
        </p:spPr>
        <p:txBody>
          <a:bodyPr>
            <a:no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52437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3C71A-5F8A-5C4C-B19D-A92B8ED34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916826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5: choose a tool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358815" y="4912304"/>
            <a:ext cx="10964713" cy="3891391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6616910" y="1979111"/>
            <a:ext cx="4806827" cy="3778657"/>
          </a:xfrm>
          <a:prstGeom prst="rect">
            <a:avLst/>
          </a:prstGeom>
        </p:spPr>
        <p:txBody>
          <a:bodyPr>
            <a:no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25663"/>
              </p:ext>
            </p:extLst>
          </p:nvPr>
        </p:nvGraphicFramePr>
        <p:xfrm>
          <a:off x="514927" y="1586561"/>
          <a:ext cx="10570606" cy="43296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0846">
                  <a:extLst>
                    <a:ext uri="{9D8B030D-6E8A-4147-A177-3AD203B41FA5}">
                      <a16:colId xmlns:a16="http://schemas.microsoft.com/office/drawing/2014/main" val="291484193"/>
                    </a:ext>
                  </a:extLst>
                </a:gridCol>
                <a:gridCol w="993810">
                  <a:extLst>
                    <a:ext uri="{9D8B030D-6E8A-4147-A177-3AD203B41FA5}">
                      <a16:colId xmlns:a16="http://schemas.microsoft.com/office/drawing/2014/main" val="3748488982"/>
                    </a:ext>
                  </a:extLst>
                </a:gridCol>
                <a:gridCol w="2196199">
                  <a:extLst>
                    <a:ext uri="{9D8B030D-6E8A-4147-A177-3AD203B41FA5}">
                      <a16:colId xmlns:a16="http://schemas.microsoft.com/office/drawing/2014/main" val="2965183490"/>
                    </a:ext>
                  </a:extLst>
                </a:gridCol>
                <a:gridCol w="1693718">
                  <a:extLst>
                    <a:ext uri="{9D8B030D-6E8A-4147-A177-3AD203B41FA5}">
                      <a16:colId xmlns:a16="http://schemas.microsoft.com/office/drawing/2014/main" val="4148810938"/>
                    </a:ext>
                  </a:extLst>
                </a:gridCol>
                <a:gridCol w="3656033">
                  <a:extLst>
                    <a:ext uri="{9D8B030D-6E8A-4147-A177-3AD203B41FA5}">
                      <a16:colId xmlns:a16="http://schemas.microsoft.com/office/drawing/2014/main" val="3536777237"/>
                    </a:ext>
                  </a:extLst>
                </a:gridCol>
              </a:tblGrid>
              <a:tr h="110590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Tool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Point</a:t>
                      </a:r>
                      <a:r>
                        <a:rPr lang="en-US" sz="2400" baseline="0" dirty="0" smtClean="0"/>
                        <a:t> and click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Reproducible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Statistical analysis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Cost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548352"/>
                  </a:ext>
                </a:extLst>
              </a:tr>
              <a:tr h="1105902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Excel / spreadsheets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Yes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Limited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Varies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8413931"/>
                  </a:ext>
                </a:extLst>
              </a:tr>
              <a:tr h="846285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Programming language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Yes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Yes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Varies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806641"/>
                  </a:ext>
                </a:extLst>
              </a:tr>
              <a:tr h="1113119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Tableau, other point and click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Yes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Yes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Varies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Varies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373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41562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50313" y="1465545"/>
            <a:ext cx="11774465" cy="46596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 smtClean="0"/>
              <a:t>Short workshops (1-3 hours)</a:t>
            </a:r>
            <a:br>
              <a:rPr lang="en-US" sz="2800" dirty="0" smtClean="0"/>
            </a:b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libraries.ou.edu/events</a:t>
            </a:r>
            <a:r>
              <a:rPr lang="en-US" sz="2800" dirty="0" smtClean="0"/>
              <a:t> </a:t>
            </a:r>
          </a:p>
          <a:p>
            <a:pPr marL="0" indent="0" algn="ctr">
              <a:buNone/>
            </a:pPr>
            <a:r>
              <a:rPr lang="en-US" sz="2800" dirty="0" smtClean="0"/>
              <a:t>Data and Software Carpentries workshops (2 days)</a:t>
            </a:r>
            <a:br>
              <a:rPr lang="en-US" sz="2800" dirty="0" smtClean="0"/>
            </a:br>
            <a:r>
              <a:rPr lang="en-US" sz="2800" dirty="0" smtClean="0">
                <a:hlinkClick r:id="rId3"/>
              </a:rPr>
              <a:t>https</a:t>
            </a:r>
            <a:r>
              <a:rPr lang="en-US" sz="2800" dirty="0">
                <a:hlinkClick r:id="rId3"/>
              </a:rPr>
              <a:t>://</a:t>
            </a:r>
            <a:r>
              <a:rPr lang="en-US" sz="2800" dirty="0" smtClean="0">
                <a:hlinkClick r:id="rId3"/>
              </a:rPr>
              <a:t>libraries.ou.edu/carpentries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 smtClean="0"/>
              <a:t>Information Specialists</a:t>
            </a:r>
            <a:br>
              <a:rPr lang="en-US" sz="2800" dirty="0" smtClean="0"/>
            </a:br>
            <a:r>
              <a:rPr lang="en-US" sz="2800" dirty="0" smtClean="0">
                <a:hlinkClick r:id="rId4"/>
              </a:rPr>
              <a:t>https://libraries.ou.edu/davis</a:t>
            </a:r>
            <a:endParaRPr lang="en-US" sz="2800" dirty="0" smtClean="0"/>
          </a:p>
          <a:p>
            <a:endParaRPr lang="en-US" sz="2800" dirty="0" smtClean="0"/>
          </a:p>
          <a:p>
            <a:pPr marL="0" indent="0" algn="ctr">
              <a:buNone/>
            </a:pPr>
            <a:r>
              <a:rPr lang="en-US" sz="2800" dirty="0" smtClean="0"/>
              <a:t>Read </a:t>
            </a:r>
            <a:r>
              <a:rPr lang="en-US" sz="2800" dirty="0" err="1"/>
              <a:t>Tufte’s</a:t>
            </a:r>
            <a:r>
              <a:rPr lang="en-US" sz="2800" dirty="0"/>
              <a:t> </a:t>
            </a:r>
            <a:r>
              <a:rPr lang="en-US" sz="2800" i="1" dirty="0"/>
              <a:t>The Visual Display of Quantitative </a:t>
            </a:r>
            <a:r>
              <a:rPr lang="en-US" sz="2800" i="1" dirty="0" smtClean="0"/>
              <a:t>Information</a:t>
            </a:r>
            <a:br>
              <a:rPr lang="en-US" sz="2800" i="1" dirty="0" smtClean="0"/>
            </a:br>
            <a:r>
              <a:rPr lang="en-US" sz="2800" dirty="0" smtClean="0"/>
              <a:t>on </a:t>
            </a:r>
            <a:r>
              <a:rPr lang="en-US" sz="2800" dirty="0"/>
              <a:t>Reserves at Circulation Desk (4 hour checkout</a:t>
            </a:r>
            <a:r>
              <a:rPr lang="en-US" sz="2800" dirty="0" smtClean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3C71A-5F8A-5C4C-B19D-A92B8ED34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916826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6: get help and learn more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358815" y="4912304"/>
            <a:ext cx="10964713" cy="3891391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6616910" y="1979111"/>
            <a:ext cx="4806827" cy="3778657"/>
          </a:xfrm>
          <a:prstGeom prst="rect">
            <a:avLst/>
          </a:prstGeom>
        </p:spPr>
        <p:txBody>
          <a:bodyPr>
            <a:no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769775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Survey link: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http://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bit.ly/oulib_davis_workshop</a:t>
            </a:r>
            <a:r>
              <a:rPr lang="en-US" dirty="0" smtClean="0"/>
              <a:t> </a:t>
            </a:r>
          </a:p>
          <a:p>
            <a:r>
              <a:rPr lang="en-US" dirty="0" smtClean="0"/>
              <a:t>Workshop topic: Custom Workshop</a:t>
            </a:r>
          </a:p>
          <a:p>
            <a:r>
              <a:rPr lang="en-US" smtClean="0"/>
              <a:t>Data-driven </a:t>
            </a:r>
            <a:r>
              <a:rPr lang="en-US" dirty="0" smtClean="0"/>
              <a:t>Visualizations with Tools (75 min)</a:t>
            </a:r>
          </a:p>
          <a:p>
            <a:r>
              <a:rPr lang="en-US" dirty="0" smtClean="0"/>
              <a:t>Workshop date: </a:t>
            </a:r>
            <a:fld id="{DC282969-C8BF-4EBF-812F-FF7661414B35}" type="datetime4">
              <a:rPr lang="en-US" smtClean="0"/>
              <a:t>October 15, 2019</a:t>
            </a:fld>
            <a:endParaRPr lang="en-US" dirty="0" smtClean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4C4D20-498A-0B4C-B3DF-B1E363085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10042087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Please take 3 min to help us improve</a:t>
            </a:r>
            <a:endParaRPr lang="en-US" b="1" dirty="0">
              <a:solidFill>
                <a:srgbClr val="8E17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80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4588701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Two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Several, or more than several?</a:t>
            </a:r>
          </a:p>
          <a:p>
            <a:r>
              <a:rPr lang="en-US" dirty="0" smtClean="0"/>
              <a:t>Let’s say “several”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1: how many data points?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125226" y="1690688"/>
          <a:ext cx="5457174" cy="3733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8587">
                  <a:extLst>
                    <a:ext uri="{9D8B030D-6E8A-4147-A177-3AD203B41FA5}">
                      <a16:colId xmlns:a16="http://schemas.microsoft.com/office/drawing/2014/main" val="1034107027"/>
                    </a:ext>
                  </a:extLst>
                </a:gridCol>
                <a:gridCol w="2728587">
                  <a:extLst>
                    <a:ext uri="{9D8B030D-6E8A-4147-A177-3AD203B41FA5}">
                      <a16:colId xmlns:a16="http://schemas.microsoft.com/office/drawing/2014/main" val="1599097950"/>
                    </a:ext>
                  </a:extLst>
                </a:gridCol>
              </a:tblGrid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Place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Population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8442078"/>
                  </a:ext>
                </a:extLst>
              </a:tr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Norman, OK, USA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122,843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0726626"/>
                  </a:ext>
                </a:extLst>
              </a:tr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Stillwater, OK, USA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49,829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9927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6006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4588701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Two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Several, or more than several?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Let’s say “several”</a:t>
            </a:r>
          </a:p>
          <a:p>
            <a:r>
              <a:rPr lang="en-US" dirty="0" smtClean="0"/>
              <a:t>Write a sentence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1: how many data points?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125226" y="1690688"/>
          <a:ext cx="5457174" cy="3733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8587">
                  <a:extLst>
                    <a:ext uri="{9D8B030D-6E8A-4147-A177-3AD203B41FA5}">
                      <a16:colId xmlns:a16="http://schemas.microsoft.com/office/drawing/2014/main" val="1034107027"/>
                    </a:ext>
                  </a:extLst>
                </a:gridCol>
                <a:gridCol w="2728587">
                  <a:extLst>
                    <a:ext uri="{9D8B030D-6E8A-4147-A177-3AD203B41FA5}">
                      <a16:colId xmlns:a16="http://schemas.microsoft.com/office/drawing/2014/main" val="1599097950"/>
                    </a:ext>
                  </a:extLst>
                </a:gridCol>
              </a:tblGrid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Place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Population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8442078"/>
                  </a:ext>
                </a:extLst>
              </a:tr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Norman, OK, USA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122,843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0726626"/>
                  </a:ext>
                </a:extLst>
              </a:tr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Stillwater, OK, USA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49,829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9927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082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4588701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Two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Several, or more than several?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Let’s say “several”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Write a sentence</a:t>
            </a:r>
          </a:p>
          <a:p>
            <a:r>
              <a:rPr lang="en-US" dirty="0" smtClean="0"/>
              <a:t>Check with your colleagues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1: how many data points?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125226" y="1690688"/>
          <a:ext cx="5457174" cy="3733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8587">
                  <a:extLst>
                    <a:ext uri="{9D8B030D-6E8A-4147-A177-3AD203B41FA5}">
                      <a16:colId xmlns:a16="http://schemas.microsoft.com/office/drawing/2014/main" val="1034107027"/>
                    </a:ext>
                  </a:extLst>
                </a:gridCol>
                <a:gridCol w="2728587">
                  <a:extLst>
                    <a:ext uri="{9D8B030D-6E8A-4147-A177-3AD203B41FA5}">
                      <a16:colId xmlns:a16="http://schemas.microsoft.com/office/drawing/2014/main" val="1599097950"/>
                    </a:ext>
                  </a:extLst>
                </a:gridCol>
              </a:tblGrid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Place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Population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8442078"/>
                  </a:ext>
                </a:extLst>
              </a:tr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Norman, OK, USA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122,843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0726626"/>
                  </a:ext>
                </a:extLst>
              </a:tr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Stillwater, OK, USA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49,829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9927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977232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L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31617"/>
      </a:accent1>
      <a:accent2>
        <a:srgbClr val="2E8CC4"/>
      </a:accent2>
      <a:accent3>
        <a:srgbClr val="A5A5A5"/>
      </a:accent3>
      <a:accent4>
        <a:srgbClr val="FFC000"/>
      </a:accent4>
      <a:accent5>
        <a:srgbClr val="95C795"/>
      </a:accent5>
      <a:accent6>
        <a:srgbClr val="CDCCCC"/>
      </a:accent6>
      <a:hlink>
        <a:srgbClr val="0563C1"/>
      </a:hlink>
      <a:folHlink>
        <a:srgbClr val="8C19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1789</TotalTime>
  <Words>1581</Words>
  <Application>Microsoft Office PowerPoint</Application>
  <PresentationFormat>Widescreen</PresentationFormat>
  <Paragraphs>290</Paragraphs>
  <Slides>65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Arial</vt:lpstr>
      <vt:lpstr>Calibri</vt:lpstr>
      <vt:lpstr>Courier New</vt:lpstr>
      <vt:lpstr>Helvetica</vt:lpstr>
      <vt:lpstr>Wingdings</vt:lpstr>
      <vt:lpstr>Custom Design</vt:lpstr>
      <vt:lpstr>PowerPoint Presentation</vt:lpstr>
      <vt:lpstr>Goals for today</vt:lpstr>
      <vt:lpstr>Get started</vt:lpstr>
      <vt:lpstr>First, choose your visualization</vt:lpstr>
      <vt:lpstr>So, what’s your data?</vt:lpstr>
      <vt:lpstr>Step 1: how many data points?</vt:lpstr>
      <vt:lpstr>Step 1: how many data points?</vt:lpstr>
      <vt:lpstr>Step 1: how many data points?</vt:lpstr>
      <vt:lpstr>Step 1: how many data points?</vt:lpstr>
      <vt:lpstr>Another example with a larger dataset</vt:lpstr>
      <vt:lpstr>Another example with a larger dataset</vt:lpstr>
      <vt:lpstr>Another example with a larger dataset</vt:lpstr>
      <vt:lpstr>Another example with a larger dataset</vt:lpstr>
      <vt:lpstr>Another example with a larger dataset</vt:lpstr>
      <vt:lpstr>Another example with a larger dataset</vt:lpstr>
      <vt:lpstr>Another example with a larger dataset</vt:lpstr>
      <vt:lpstr>What if our question includes the groups?</vt:lpstr>
      <vt:lpstr>What about our grouping variables?</vt:lpstr>
      <vt:lpstr>What if our question includes the groups?</vt:lpstr>
      <vt:lpstr>What if our question includes the groups?</vt:lpstr>
      <vt:lpstr>What about our grouping variables?</vt:lpstr>
      <vt:lpstr>What about our grouping variables?</vt:lpstr>
      <vt:lpstr>What about our grouping variables?</vt:lpstr>
      <vt:lpstr>What about our grouping variables?</vt:lpstr>
      <vt:lpstr>What about our grouping variables?</vt:lpstr>
      <vt:lpstr>What if our question includes the groups?</vt:lpstr>
      <vt:lpstr>What if our question includes the groups?</vt:lpstr>
      <vt:lpstr>What if our question includes the groups?</vt:lpstr>
      <vt:lpstr>Step 1 summary</vt:lpstr>
      <vt:lpstr>Step 2: effective visuals</vt:lpstr>
      <vt:lpstr>Step 2: effective visuals</vt:lpstr>
      <vt:lpstr>Step 2: effective visuals</vt:lpstr>
      <vt:lpstr>Step 2: effective visuals</vt:lpstr>
      <vt:lpstr>Step 2: effective visuals</vt:lpstr>
      <vt:lpstr>Step 2: effective visuals</vt:lpstr>
      <vt:lpstr>Step 2: effective visuals</vt:lpstr>
      <vt:lpstr>Step 2: effective visuals</vt:lpstr>
      <vt:lpstr>Step 2: effective visuals</vt:lpstr>
      <vt:lpstr>What is effective about this?  What is not?</vt:lpstr>
      <vt:lpstr>What is effective about this?  What is not?</vt:lpstr>
      <vt:lpstr>What improvements can we make?</vt:lpstr>
      <vt:lpstr>What else could we improve?</vt:lpstr>
      <vt:lpstr>Step 2 summary</vt:lpstr>
      <vt:lpstr>Step 3: clear visuals</vt:lpstr>
      <vt:lpstr>Step 3: clear visuals</vt:lpstr>
      <vt:lpstr>Step 3: clear visuals</vt:lpstr>
      <vt:lpstr>Step 3: clear visuals</vt:lpstr>
      <vt:lpstr>Step 3: clear visuals</vt:lpstr>
      <vt:lpstr>Step 3: clear visuals</vt:lpstr>
      <vt:lpstr>Step 3: clear visuals</vt:lpstr>
      <vt:lpstr>Step 3: clear visuals</vt:lpstr>
      <vt:lpstr>Step 3: clear visuals</vt:lpstr>
      <vt:lpstr>Step 3: clear visuals</vt:lpstr>
      <vt:lpstr>Step 3: clear visuals</vt:lpstr>
      <vt:lpstr>Step 3: clear visuals</vt:lpstr>
      <vt:lpstr>What is clear or misleading about this?</vt:lpstr>
      <vt:lpstr>What is clear or misleading about this?</vt:lpstr>
      <vt:lpstr>What improvements can we make?</vt:lpstr>
      <vt:lpstr>What else could we improve?</vt:lpstr>
      <vt:lpstr>Step 3 summary</vt:lpstr>
      <vt:lpstr>Step 4: apply to our own data</vt:lpstr>
      <vt:lpstr>Step 5: choose a tool</vt:lpstr>
      <vt:lpstr>Step 5: choose a tool</vt:lpstr>
      <vt:lpstr>Step 6: get help and learn more</vt:lpstr>
      <vt:lpstr>Please take 3 min to help us improve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Barney, Sarah C.</dc:creator>
  <cp:lastModifiedBy>Curry, Claire M.</cp:lastModifiedBy>
  <cp:revision>115</cp:revision>
  <cp:lastPrinted>2018-08-14T18:03:12Z</cp:lastPrinted>
  <dcterms:created xsi:type="dcterms:W3CDTF">2018-06-15T17:19:10Z</dcterms:created>
  <dcterms:modified xsi:type="dcterms:W3CDTF">2019-10-15T16:28:53Z</dcterms:modified>
</cp:coreProperties>
</file>